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275" y="2660178"/>
            <a:ext cx="5692204" cy="788332"/>
          </a:xfrm>
        </p:spPr>
        <p:txBody>
          <a:bodyPr>
            <a:no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Тип Хордовые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9360" y="4741817"/>
            <a:ext cx="239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Граур Юлия Сергеевна</a:t>
            </a:r>
            <a:endParaRPr lang="ru-RU" dirty="0"/>
          </a:p>
        </p:txBody>
      </p:sp>
      <p:pic>
        <p:nvPicPr>
          <p:cNvPr id="14338" name="Picture 2" descr="https://assets.website-files.com/59937739f518d90001411084/59937739f518d900014110e1_04_Atlantic_Mackerel-p-1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863" y="5686376"/>
            <a:ext cx="2418778" cy="718075"/>
          </a:xfrm>
          <a:prstGeom prst="rect">
            <a:avLst/>
          </a:prstGeom>
          <a:noFill/>
        </p:spPr>
      </p:pic>
      <p:pic>
        <p:nvPicPr>
          <p:cNvPr id="14340" name="Picture 4" descr="https://ds04.infourok.ru/uploads/ex/076e/00085855-244f533a/2/hello_html_4cebc6b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1507" y="3042778"/>
            <a:ext cx="1815083" cy="1826535"/>
          </a:xfrm>
          <a:prstGeom prst="rect">
            <a:avLst/>
          </a:prstGeom>
          <a:noFill/>
        </p:spPr>
      </p:pic>
      <p:pic>
        <p:nvPicPr>
          <p:cNvPr id="14342" name="Picture 6" descr="https://www.outbackreptiles.com/wp-content/uploads/2019/08/Blue-Tegu-1024x68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b="5866"/>
          <a:stretch>
            <a:fillRect/>
          </a:stretch>
        </p:blipFill>
        <p:spPr bwMode="auto">
          <a:xfrm>
            <a:off x="5489368" y="0"/>
            <a:ext cx="3654632" cy="2294625"/>
          </a:xfrm>
          <a:prstGeom prst="rect">
            <a:avLst/>
          </a:prstGeom>
          <a:noFill/>
        </p:spPr>
      </p:pic>
      <p:pic>
        <p:nvPicPr>
          <p:cNvPr id="14344" name="Picture 8" descr="https://www.rspb.org.uk/globalassets/images/birds-and-wildlife/bird-species-illustrations/redstart_male_1200x67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1794" y="179616"/>
            <a:ext cx="3930466" cy="2210887"/>
          </a:xfrm>
          <a:prstGeom prst="rect">
            <a:avLst/>
          </a:prstGeom>
          <a:noFill/>
        </p:spPr>
      </p:pic>
      <p:pic>
        <p:nvPicPr>
          <p:cNvPr id="14346" name="Picture 10" descr="https://avatars.mds.yandex.net/get-zen_doc/29030/pub_5ac2b4e779885e04e1398be8_5ac2b5ffdcaf8ec068a9439f/scale_12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7508"/>
          <a:stretch>
            <a:fillRect/>
          </a:stretch>
        </p:blipFill>
        <p:spPr bwMode="auto">
          <a:xfrm rot="21043283">
            <a:off x="666204" y="4036422"/>
            <a:ext cx="3866606" cy="2298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CER\Desktop\учеба\практика\рисунки\царство животны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5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ACER\Desktop\учеба\практика\рисунки\общий план строения хордовы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509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31473"/>
            <a:ext cx="9144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00" dirty="0" smtClean="0"/>
              <a:t>1. Внутренний осевой скелет представлен хордой.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4153986"/>
            <a:ext cx="914399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00" dirty="0" smtClean="0"/>
              <a:t>2. Нервная система располагается на спинной стороне тела и имеет трубчатое строение.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990013"/>
            <a:ext cx="9144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00" dirty="0" smtClean="0"/>
              <a:t>3. Дыхательная и пищеварительная системы связаны между собой.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77769"/>
            <a:ext cx="9144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00" dirty="0" smtClean="0"/>
              <a:t>4. Кровеносная система располагается с брюшной стороны тела.</a:t>
            </a:r>
            <a:endParaRPr lang="ru-RU" sz="27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Сходство с другими типами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465728"/>
            <a:ext cx="8002152" cy="450399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/>
              <a:t>1. </a:t>
            </a:r>
            <a:r>
              <a:rPr lang="ru-RU" sz="3600" dirty="0" err="1" smtClean="0"/>
              <a:t>Вторичноротость</a:t>
            </a:r>
            <a:r>
              <a:rPr lang="ru-RU" sz="3600" dirty="0" smtClean="0"/>
              <a:t> – на месте первичного рта возникает анальное отверстие, а новый рот </a:t>
            </a:r>
            <a:r>
              <a:rPr lang="ru-RU" sz="3600" dirty="0" err="1" smtClean="0"/>
              <a:t>прорываетя</a:t>
            </a:r>
            <a:r>
              <a:rPr lang="ru-RU" sz="3600" dirty="0" smtClean="0"/>
              <a:t> на противоположной стороне зародыша;</a:t>
            </a:r>
          </a:p>
          <a:p>
            <a:pPr algn="ctr"/>
            <a:r>
              <a:rPr lang="ru-RU" sz="3600" dirty="0" smtClean="0"/>
              <a:t>2. Вторичная полость тела;</a:t>
            </a:r>
          </a:p>
          <a:p>
            <a:pPr algn="ctr"/>
            <a:r>
              <a:rPr lang="ru-RU" sz="3600" dirty="0" smtClean="0"/>
              <a:t>3. Двусторонняя симметрия;</a:t>
            </a:r>
          </a:p>
          <a:p>
            <a:pPr algn="ctr"/>
            <a:r>
              <a:rPr lang="ru-RU" sz="3600" dirty="0" smtClean="0"/>
              <a:t>4. </a:t>
            </a:r>
            <a:r>
              <a:rPr lang="ru-RU" sz="3600" dirty="0" err="1" smtClean="0"/>
              <a:t>Сигментация</a:t>
            </a:r>
            <a:r>
              <a:rPr lang="ru-RU" sz="3600" dirty="0" smtClean="0"/>
              <a:t> тела;</a:t>
            </a:r>
          </a:p>
          <a:p>
            <a:pPr algn="ctr"/>
            <a:r>
              <a:rPr lang="ru-RU" sz="3600" dirty="0" smtClean="0"/>
              <a:t>5. Замкнутая кровеносная система.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7" y="-130628"/>
            <a:ext cx="7818887" cy="836022"/>
          </a:xfrm>
        </p:spPr>
        <p:txBody>
          <a:bodyPr/>
          <a:lstStyle/>
          <a:p>
            <a:pPr algn="ctr"/>
            <a:r>
              <a:rPr lang="ru-RU" dirty="0" smtClean="0"/>
              <a:t>Подтип Бесчерепные</a:t>
            </a:r>
            <a:endParaRPr lang="ru-RU" dirty="0"/>
          </a:p>
        </p:txBody>
      </p:sp>
      <p:pic>
        <p:nvPicPr>
          <p:cNvPr id="8193" name="Picture 1" descr="C:\Users\ACER\Desktop\учеба\практика\рисунки\ланцет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4353"/>
            <a:ext cx="9144000" cy="2729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818" y="3344089"/>
            <a:ext cx="352697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 – спинной плавник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06693" y="3344089"/>
            <a:ext cx="36837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 – хвостовой плавник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504" y="3918855"/>
            <a:ext cx="363147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 – брюшной плавник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062550" y="3918857"/>
            <a:ext cx="491163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4 – околоротовые щупальца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315" y="4519745"/>
            <a:ext cx="36706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 – ротовое отверстие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5" y="4519748"/>
            <a:ext cx="17373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6 - глотка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6934" y="4513217"/>
            <a:ext cx="193330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7 - печень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66662" y="5094512"/>
            <a:ext cx="161979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8 - кишка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69786" y="5107576"/>
            <a:ext cx="40494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9 – анальное отверстие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7567" y="5681823"/>
            <a:ext cx="44152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10 – жаберные щели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238211" y="5695404"/>
            <a:ext cx="32265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11 – спинной мозг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6210" y="6243339"/>
            <a:ext cx="193330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12 - хорда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4355" y="6256402"/>
            <a:ext cx="408867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13 – обонятельная ямка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CER\Desktop\учеба\практика\рисунки\внутреннее строение хордовы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0366"/>
            <a:ext cx="9133532" cy="3039035"/>
          </a:xfrm>
          <a:prstGeom prst="rect">
            <a:avLst/>
          </a:prstGeom>
          <a:noFill/>
        </p:spPr>
      </p:pic>
      <p:pic>
        <p:nvPicPr>
          <p:cNvPr id="7170" name="Picture 2" descr="C:\Users\ACER\Desktop\учеба\практика\рисунки\скелет хордовых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493"/>
            <a:ext cx="9156847" cy="30468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-418015"/>
            <a:ext cx="7839635" cy="1337732"/>
          </a:xfrm>
        </p:spPr>
        <p:txBody>
          <a:bodyPr/>
          <a:lstStyle/>
          <a:p>
            <a:pPr algn="ctr"/>
            <a:r>
              <a:rPr lang="ru-RU" dirty="0" smtClean="0"/>
              <a:t>Признаки Хордовых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1. </a:t>
            </a:r>
            <a:r>
              <a:rPr lang="ru-RU" sz="2600" b="1" u="sng" dirty="0" err="1" smtClean="0"/>
              <a:t>Трехслойность</a:t>
            </a:r>
            <a:r>
              <a:rPr lang="ru-RU" sz="2600" dirty="0" smtClean="0"/>
              <a:t> – организм развивается из трех зародышевых листков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2. </a:t>
            </a:r>
            <a:r>
              <a:rPr lang="ru-RU" sz="2600" b="1" u="sng" dirty="0" err="1" smtClean="0"/>
              <a:t>Вторичноротость</a:t>
            </a:r>
            <a:r>
              <a:rPr lang="ru-RU" sz="2600" dirty="0" smtClean="0"/>
              <a:t> – рот образуется на конце тела, противоположном закладке бластопора.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3. </a:t>
            </a:r>
            <a:r>
              <a:rPr lang="ru-RU" sz="2600" b="1" u="sng" dirty="0" smtClean="0"/>
              <a:t>Двусторонняя симметрия</a:t>
            </a:r>
            <a:endParaRPr lang="ru-RU" sz="26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4. </a:t>
            </a:r>
            <a:r>
              <a:rPr lang="ru-RU" sz="2600" b="1" u="sng" dirty="0" smtClean="0"/>
              <a:t>Вторичная полость тела</a:t>
            </a:r>
            <a:endParaRPr lang="ru-RU" sz="26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5. </a:t>
            </a:r>
            <a:r>
              <a:rPr lang="ru-RU" sz="2600" b="1" u="sng" dirty="0" smtClean="0"/>
              <a:t>Метамерия</a:t>
            </a:r>
            <a:r>
              <a:rPr lang="ru-RU" sz="2600" dirty="0" smtClean="0"/>
              <a:t> (парность) многих органов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6. </a:t>
            </a:r>
            <a:r>
              <a:rPr lang="ru-RU" sz="2600" b="1" u="sng" dirty="0" smtClean="0"/>
              <a:t>Покровы тел</a:t>
            </a:r>
            <a:r>
              <a:rPr lang="ru-RU" sz="2600" dirty="0" smtClean="0"/>
              <a:t>а представлены кожей, состоящей из эпидермиса и дермы, и ее производными: чешуя, железы, роговые щитки, перья, волосы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7. Хордовые имеют </a:t>
            </a:r>
            <a:r>
              <a:rPr lang="ru-RU" sz="2600" b="1" u="sng" dirty="0" smtClean="0"/>
              <a:t>внутренний скелет</a:t>
            </a:r>
            <a:r>
              <a:rPr lang="ru-RU" sz="2600" dirty="0" smtClean="0"/>
              <a:t>. В самом простом случае он представлен хордой. Хорда имеет вид упругого стержня и расположена вдоль тела. Образуется из энтодермы. У бесчерепных хорда сохраняется в течение всей жизни, а у позвоночных существует только в эмбриональном периоде и </a:t>
            </a:r>
            <a:r>
              <a:rPr lang="ru-RU" sz="2600" dirty="0" err="1" smtClean="0"/>
              <a:t>заменяетя</a:t>
            </a:r>
            <a:r>
              <a:rPr lang="ru-RU" sz="2600" dirty="0" smtClean="0"/>
              <a:t> впоследствии хрящевым или костным позвоночником.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хордовых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50" dirty="0" smtClean="0"/>
              <a:t>8. </a:t>
            </a:r>
            <a:r>
              <a:rPr lang="ru-RU" sz="2350" b="1" u="sng" dirty="0" smtClean="0"/>
              <a:t>Центральная нервная система </a:t>
            </a:r>
            <a:r>
              <a:rPr lang="ru-RU" sz="2350" dirty="0" smtClean="0"/>
              <a:t>расположена на спиной стороне тела над хордой. Она имеет вид трубки с узким каналом </a:t>
            </a:r>
            <a:r>
              <a:rPr lang="ru-RU" sz="2350" dirty="0" err="1" smtClean="0"/>
              <a:t>внутр</a:t>
            </a:r>
            <a:r>
              <a:rPr lang="ru-RU" sz="2350" dirty="0" smtClean="0"/>
              <a:t> – </a:t>
            </a:r>
            <a:r>
              <a:rPr lang="ru-RU" sz="2350" dirty="0" err="1" smtClean="0"/>
              <a:t>невроцелем</a:t>
            </a:r>
            <a:r>
              <a:rPr lang="ru-RU" sz="2350" dirty="0" smtClean="0"/>
              <a:t>. У позвоночных из переднего отдела нервной трубки формируется головной мозг, а из остальной части – спинной мозг.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50" dirty="0" smtClean="0"/>
              <a:t>9</a:t>
            </a:r>
            <a:r>
              <a:rPr lang="ru-RU" sz="2350" b="1" u="sng" dirty="0" smtClean="0"/>
              <a:t>. Кровеносная система замкнутая</a:t>
            </a:r>
            <a:r>
              <a:rPr lang="ru-RU" sz="2350" dirty="0" smtClean="0"/>
              <a:t>. Сердце располагается на брюшной стороне тела под пищеварительной трубкой.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50" dirty="0" smtClean="0"/>
              <a:t>10. </a:t>
            </a:r>
            <a:r>
              <a:rPr lang="ru-RU" sz="2350" b="1" u="sng" dirty="0" smtClean="0"/>
              <a:t>Пищеварительная трубка </a:t>
            </a:r>
            <a:r>
              <a:rPr lang="ru-RU" sz="2350" dirty="0" err="1" smtClean="0"/>
              <a:t>располагаетя</a:t>
            </a:r>
            <a:r>
              <a:rPr lang="ru-RU" sz="2350" dirty="0" smtClean="0"/>
              <a:t> под хордой. Ее передний отдел сообщается с внешней средой двумя рядами жаберных щелей.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50" dirty="0" smtClean="0"/>
              <a:t>11. </a:t>
            </a:r>
            <a:r>
              <a:rPr lang="ru-RU" sz="2350" b="1" u="sng" dirty="0" smtClean="0"/>
              <a:t>Дыхательная система </a:t>
            </a:r>
            <a:r>
              <a:rPr lang="ru-RU" sz="2350" dirty="0" smtClean="0"/>
              <a:t>закладывается в виде жаберных щелей, пронизывающих стенку переднего отдела пищеварительной трубки – глотки. У водных форм на их основе развиваются жабры. У наземных форм жаберные щели имеются только у зародышей, в ходе </a:t>
            </a:r>
            <a:r>
              <a:rPr lang="ru-RU" sz="2350" dirty="0" err="1" smtClean="0"/>
              <a:t>эмбиогенеза</a:t>
            </a:r>
            <a:r>
              <a:rPr lang="ru-RU" sz="2350" dirty="0" smtClean="0"/>
              <a:t> они зарастают из выпячивания задней части глотки.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50" dirty="0" smtClean="0"/>
              <a:t>12. </a:t>
            </a:r>
            <a:r>
              <a:rPr lang="ru-RU" sz="2350" b="1" u="sng" dirty="0" smtClean="0"/>
              <a:t>Органы выделения</a:t>
            </a:r>
            <a:r>
              <a:rPr lang="ru-RU" sz="2350" dirty="0" smtClean="0"/>
              <a:t>: нефридии или почки, которые могут быть туловищными или тазовыми.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50" dirty="0" smtClean="0"/>
              <a:t>13. Большинство хордовых </a:t>
            </a:r>
            <a:r>
              <a:rPr lang="ru-RU" sz="2350" b="1" u="sng" dirty="0" smtClean="0"/>
              <a:t>раздельнополые</a:t>
            </a:r>
            <a:r>
              <a:rPr lang="ru-RU" sz="2350" dirty="0" smtClean="0"/>
              <a:t>. Размножение половое.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426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Тип Хордовые</vt:lpstr>
      <vt:lpstr>Слайд 2</vt:lpstr>
      <vt:lpstr>Слайд 3</vt:lpstr>
      <vt:lpstr>Сходство с другими типами животных</vt:lpstr>
      <vt:lpstr>Подтип Бесчерепные</vt:lpstr>
      <vt:lpstr>Слайд 6</vt:lpstr>
      <vt:lpstr>Признаки Хордовых</vt:lpstr>
      <vt:lpstr>Признаки хордовых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ACER</cp:lastModifiedBy>
  <cp:revision>54</cp:revision>
  <dcterms:created xsi:type="dcterms:W3CDTF">2016-11-18T14:12:19Z</dcterms:created>
  <dcterms:modified xsi:type="dcterms:W3CDTF">2020-03-10T23:30:18Z</dcterms:modified>
</cp:coreProperties>
</file>